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67" r:id="rId3"/>
    <p:sldId id="268" r:id="rId4"/>
    <p:sldId id="269" r:id="rId5"/>
    <p:sldId id="270" r:id="rId6"/>
    <p:sldId id="271" r:id="rId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56" autoAdjust="0"/>
    <p:restoredTop sz="94660"/>
  </p:normalViewPr>
  <p:slideViewPr>
    <p:cSldViewPr snapToGrid="0">
      <p:cViewPr varScale="1">
        <p:scale>
          <a:sx n="74" d="100"/>
          <a:sy n="74"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a:xfrm>
            <a:off x="2692397" y="5037663"/>
            <a:ext cx="5214635" cy="279400"/>
          </a:xfrm>
        </p:spPr>
        <p:txBody>
          <a:bodyPr/>
          <a:lstStyle/>
          <a:p>
            <a:endParaRPr lang="es-PE"/>
          </a:p>
        </p:txBody>
      </p:sp>
      <p:sp>
        <p:nvSpPr>
          <p:cNvPr id="6" name="Slide Number Placeholder 5"/>
          <p:cNvSpPr>
            <a:spLocks noGrp="1"/>
          </p:cNvSpPr>
          <p:nvPr>
            <p:ph type="sldNum" sz="quarter" idx="12"/>
          </p:nvPr>
        </p:nvSpPr>
        <p:spPr>
          <a:xfrm>
            <a:off x="8956900" y="5037663"/>
            <a:ext cx="551167" cy="279400"/>
          </a:xfrm>
        </p:spPr>
        <p:txBody>
          <a:bodyPr/>
          <a:lstStyle/>
          <a:p>
            <a:fld id="{95A45F4C-4344-4ACC-88F3-A01B5D817F82}" type="slidenum">
              <a:rPr lang="es-PE" smtClean="0"/>
              <a:t>‹Nº›</a:t>
            </a:fld>
            <a:endParaRPr lang="es-P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79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A9E9EC-4C39-4AA7-BA0E-6A4AFAABE1EE}" type="datetimeFigureOut">
              <a:rPr lang="es-PE" smtClean="0"/>
              <a:t>12/05/2018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426362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11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84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170058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8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2590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444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50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70424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1A9E9EC-4C39-4AA7-BA0E-6A4AFAABE1EE}" type="datetimeFigureOut">
              <a:rPr lang="es-PE" smtClean="0"/>
              <a:t>12/05/2018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172229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1A9E9EC-4C39-4AA7-BA0E-6A4AFAABE1EE}" type="datetimeFigureOut">
              <a:rPr lang="es-PE" smtClean="0"/>
              <a:t>12/05/2018</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95A45F4C-4344-4ACC-88F3-A01B5D817F82}" type="slidenum">
              <a:rPr lang="es-PE" smtClean="0"/>
              <a:t>‹Nº›</a:t>
            </a:fld>
            <a:endParaRPr lang="es-P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41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1A9E9EC-4C39-4AA7-BA0E-6A4AFAABE1EE}" type="datetimeFigureOut">
              <a:rPr lang="es-PE" smtClean="0"/>
              <a:t>12/05/2018</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5A45F4C-4344-4ACC-88F3-A01B5D817F82}"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73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9E9EC-4C39-4AA7-BA0E-6A4AFAABE1EE}" type="datetimeFigureOut">
              <a:rPr lang="es-PE" smtClean="0"/>
              <a:t>12/05/2018</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331647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A9E9EC-4C39-4AA7-BA0E-6A4AFAABE1EE}" type="datetimeFigureOut">
              <a:rPr lang="es-PE" smtClean="0"/>
              <a:t>12/05/2018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5A45F4C-4344-4ACC-88F3-A01B5D817F82}" type="slidenum">
              <a:rPr lang="es-PE" smtClean="0"/>
              <a:t>‹Nº›</a:t>
            </a:fld>
            <a:endParaRPr lang="es-P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95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A9E9EC-4C39-4AA7-BA0E-6A4AFAABE1EE}" type="datetimeFigureOut">
              <a:rPr lang="es-PE" smtClean="0"/>
              <a:t>12/05/2018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261234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A9E9EC-4C39-4AA7-BA0E-6A4AFAABE1EE}" type="datetimeFigureOut">
              <a:rPr lang="es-PE" smtClean="0"/>
              <a:t>12/05/2018</a:t>
            </a:fld>
            <a:endParaRPr lang="es-P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A45F4C-4344-4ACC-88F3-A01B5D817F82}" type="slidenum">
              <a:rPr lang="es-PE" smtClean="0"/>
              <a:t>‹Nº›</a:t>
            </a:fld>
            <a:endParaRPr lang="es-PE"/>
          </a:p>
        </p:txBody>
      </p:sp>
    </p:spTree>
    <p:extLst>
      <p:ext uri="{BB962C8B-B14F-4D97-AF65-F5344CB8AC3E}">
        <p14:creationId xmlns:p14="http://schemas.microsoft.com/office/powerpoint/2010/main" val="3081340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381615" y="2011130"/>
            <a:ext cx="4324503" cy="1477328"/>
          </a:xfrm>
          <a:prstGeom prst="rect">
            <a:avLst/>
          </a:prstGeom>
        </p:spPr>
        <p:txBody>
          <a:bodyPr wrap="square">
            <a:spAutoFit/>
          </a:bodyPr>
          <a:lstStyle/>
          <a:p>
            <a:pPr algn="ctr"/>
            <a:r>
              <a:rPr lang="es-PE" dirty="0" smtClean="0"/>
              <a:t>Grupo 3 </a:t>
            </a:r>
          </a:p>
          <a:p>
            <a:r>
              <a:rPr lang="es-PE" b="1" dirty="0" smtClean="0"/>
              <a:t>Berrios Matheus, Emanuel </a:t>
            </a:r>
          </a:p>
          <a:p>
            <a:r>
              <a:rPr lang="es-PE" b="1" dirty="0" smtClean="0"/>
              <a:t>Cobeñas de la Cruz, Daniel</a:t>
            </a:r>
          </a:p>
          <a:p>
            <a:r>
              <a:rPr lang="es-PE" b="1" dirty="0" smtClean="0"/>
              <a:t>Agama Escobedo, Ronald </a:t>
            </a:r>
          </a:p>
          <a:p>
            <a:r>
              <a:rPr lang="es-PE" b="1" dirty="0" smtClean="0"/>
              <a:t>Cardeña Ccahuata, Ronald</a:t>
            </a:r>
          </a:p>
        </p:txBody>
      </p:sp>
    </p:spTree>
    <p:extLst>
      <p:ext uri="{BB962C8B-B14F-4D97-AF65-F5344CB8AC3E}">
        <p14:creationId xmlns:p14="http://schemas.microsoft.com/office/powerpoint/2010/main" val="247719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71978" y="2472744"/>
            <a:ext cx="8783391" cy="1477328"/>
          </a:xfrm>
          <a:prstGeom prst="rect">
            <a:avLst/>
          </a:prstGeom>
          <a:noFill/>
        </p:spPr>
        <p:txBody>
          <a:bodyPr wrap="square" rtlCol="0">
            <a:spAutoFit/>
          </a:bodyPr>
          <a:lstStyle/>
          <a:p>
            <a:r>
              <a:rPr lang="es-PE" dirty="0" smtClean="0">
                <a:latin typeface="Arial" panose="020B0604020202020204" pitchFamily="34" charset="0"/>
                <a:cs typeface="Arial" panose="020B0604020202020204" pitchFamily="34" charset="0"/>
              </a:rPr>
              <a:t>La ingeniería del conocimiento es aquella disciplina moderna que forma parte de la Inteligencia Artificial y cuyo fin es el diseño y desarrollo de Sistemas Expertos. Para esto, se apoya en metodologías instruccionales y en las ciencias de la computación y de las tecnologías de la información, intentando representar el conocimiento y razonamiento humanos en un determinado dominio, dentro de un sistema artificial.</a:t>
            </a:r>
            <a:endParaRPr lang="es-PE" dirty="0">
              <a:latin typeface="Arial" panose="020B0604020202020204" pitchFamily="34" charset="0"/>
              <a:cs typeface="Arial" panose="020B0604020202020204" pitchFamily="34" charset="0"/>
            </a:endParaRPr>
          </a:p>
        </p:txBody>
      </p:sp>
      <p:sp>
        <p:nvSpPr>
          <p:cNvPr id="3" name="CuadroTexto 2"/>
          <p:cNvSpPr txBox="1"/>
          <p:nvPr/>
        </p:nvSpPr>
        <p:spPr>
          <a:xfrm>
            <a:off x="3264794" y="1313645"/>
            <a:ext cx="4597758" cy="369332"/>
          </a:xfrm>
          <a:prstGeom prst="rect">
            <a:avLst/>
          </a:prstGeom>
          <a:noFill/>
        </p:spPr>
        <p:txBody>
          <a:bodyPr wrap="square" rtlCol="0">
            <a:spAutoFit/>
          </a:bodyPr>
          <a:lstStyle/>
          <a:p>
            <a:r>
              <a:rPr lang="es-PE" b="1" dirty="0" smtClean="0">
                <a:latin typeface="Arial" panose="020B0604020202020204" pitchFamily="34" charset="0"/>
                <a:cs typeface="Arial" panose="020B0604020202020204" pitchFamily="34" charset="0"/>
              </a:rPr>
              <a:t>INGENIERIA DEL CONOCIMIENTO</a:t>
            </a:r>
            <a:endParaRPr lang="es-P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2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01521" y="1545465"/>
            <a:ext cx="10290220" cy="3970318"/>
          </a:xfrm>
          <a:prstGeom prst="rect">
            <a:avLst/>
          </a:prstGeom>
          <a:noFill/>
        </p:spPr>
        <p:txBody>
          <a:bodyPr wrap="square" rtlCol="0">
            <a:spAutoFit/>
          </a:bodyPr>
          <a:lstStyle/>
          <a:p>
            <a:r>
              <a:rPr lang="es-PE" dirty="0" smtClean="0">
                <a:latin typeface="Arial" panose="020B0604020202020204" pitchFamily="34" charset="0"/>
                <a:cs typeface="Arial" panose="020B0604020202020204" pitchFamily="34" charset="0"/>
              </a:rPr>
              <a:t>Fases de adquisición del conocimiento</a:t>
            </a:r>
          </a:p>
          <a:p>
            <a:r>
              <a:rPr lang="es-PE" dirty="0" smtClean="0">
                <a:latin typeface="Arial" panose="020B0604020202020204" pitchFamily="34" charset="0"/>
                <a:cs typeface="Arial" panose="020B0604020202020204" pitchFamily="34" charset="0"/>
              </a:rPr>
              <a:t>Dado que la tarea de adquisición del conocimiento es una tarea difícil, se han identificado varias etapas en las que se ha de dividir su desarrollo y así permitir abordar esta labor de una manera más sistemática.</a:t>
            </a:r>
          </a:p>
          <a:p>
            <a:endParaRPr lang="es-PE" dirty="0" smtClean="0">
              <a:latin typeface="Arial" panose="020B0604020202020204" pitchFamily="34" charset="0"/>
              <a:cs typeface="Arial" panose="020B0604020202020204" pitchFamily="34" charset="0"/>
            </a:endParaRPr>
          </a:p>
          <a:p>
            <a:r>
              <a:rPr lang="es-PE" dirty="0" smtClean="0">
                <a:latin typeface="Arial" panose="020B0604020202020204" pitchFamily="34" charset="0"/>
                <a:cs typeface="Arial" panose="020B0604020202020204" pitchFamily="34" charset="0"/>
              </a:rPr>
              <a:t>Existen diferentes versiones sobre la división de esta tarea; la más aceptada en la literatura es la siguiente:</a:t>
            </a:r>
          </a:p>
          <a:p>
            <a:endParaRPr lang="es-PE" dirty="0" smtClean="0">
              <a:latin typeface="Arial" panose="020B0604020202020204" pitchFamily="34" charset="0"/>
              <a:cs typeface="Arial" panose="020B0604020202020204" pitchFamily="34" charset="0"/>
            </a:endParaRPr>
          </a:p>
          <a:p>
            <a:r>
              <a:rPr lang="es-PE" dirty="0" smtClean="0">
                <a:latin typeface="Arial" panose="020B0604020202020204" pitchFamily="34" charset="0"/>
                <a:cs typeface="Arial" panose="020B0604020202020204" pitchFamily="34" charset="0"/>
              </a:rPr>
              <a:t>Identificación del problema/s</a:t>
            </a:r>
          </a:p>
          <a:p>
            <a:r>
              <a:rPr lang="es-PE" dirty="0" smtClean="0">
                <a:latin typeface="Arial" panose="020B0604020202020204" pitchFamily="34" charset="0"/>
                <a:cs typeface="Arial" panose="020B0604020202020204" pitchFamily="34" charset="0"/>
              </a:rPr>
              <a:t>Conceptualización</a:t>
            </a:r>
          </a:p>
          <a:p>
            <a:r>
              <a:rPr lang="es-PE" dirty="0" smtClean="0">
                <a:latin typeface="Arial" panose="020B0604020202020204" pitchFamily="34" charset="0"/>
                <a:cs typeface="Arial" panose="020B0604020202020204" pitchFamily="34" charset="0"/>
              </a:rPr>
              <a:t>Formalización</a:t>
            </a:r>
          </a:p>
          <a:p>
            <a:r>
              <a:rPr lang="es-PE" dirty="0" smtClean="0">
                <a:latin typeface="Arial" panose="020B0604020202020204" pitchFamily="34" charset="0"/>
                <a:cs typeface="Arial" panose="020B0604020202020204" pitchFamily="34" charset="0"/>
              </a:rPr>
              <a:t>Implementación</a:t>
            </a:r>
          </a:p>
          <a:p>
            <a:r>
              <a:rPr lang="es-PE" dirty="0" smtClean="0">
                <a:latin typeface="Arial" panose="020B0604020202020204" pitchFamily="34" charset="0"/>
                <a:cs typeface="Arial" panose="020B0604020202020204" pitchFamily="34" charset="0"/>
              </a:rPr>
              <a:t>Prueba</a:t>
            </a:r>
          </a:p>
          <a:p>
            <a:endParaRPr lang="es-PE" dirty="0" smtClean="0"/>
          </a:p>
        </p:txBody>
      </p:sp>
      <p:sp>
        <p:nvSpPr>
          <p:cNvPr id="3" name="CuadroTexto 2"/>
          <p:cNvSpPr txBox="1"/>
          <p:nvPr/>
        </p:nvSpPr>
        <p:spPr>
          <a:xfrm>
            <a:off x="3644721" y="901521"/>
            <a:ext cx="4649273" cy="400110"/>
          </a:xfrm>
          <a:prstGeom prst="rect">
            <a:avLst/>
          </a:prstGeom>
          <a:noFill/>
        </p:spPr>
        <p:txBody>
          <a:bodyPr wrap="square" rtlCol="0">
            <a:spAutoFit/>
          </a:bodyPr>
          <a:lstStyle/>
          <a:p>
            <a:r>
              <a:rPr lang="es-PE" sz="2000" b="1" dirty="0" smtClean="0">
                <a:latin typeface="Arial" panose="020B0604020202020204" pitchFamily="34" charset="0"/>
                <a:cs typeface="Arial" panose="020B0604020202020204" pitchFamily="34" charset="0"/>
              </a:rPr>
              <a:t>Adquisición del Conocimiento</a:t>
            </a:r>
            <a:endParaRPr lang="es-PE"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96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65916" y="1867436"/>
            <a:ext cx="8899301" cy="3693319"/>
          </a:xfrm>
          <a:prstGeom prst="rect">
            <a:avLst/>
          </a:prstGeom>
          <a:noFill/>
        </p:spPr>
        <p:txBody>
          <a:bodyPr wrap="square" rtlCol="0">
            <a:spAutoFit/>
          </a:bodyPr>
          <a:lstStyle/>
          <a:p>
            <a:r>
              <a:rPr lang="es-PE" dirty="0">
                <a:latin typeface="Arial" panose="020B0604020202020204" pitchFamily="34" charset="0"/>
                <a:cs typeface="Arial" panose="020B0604020202020204" pitchFamily="34" charset="0"/>
              </a:rPr>
              <a:t>En CommonKADS podemos ver reflejadas tres ideas que han emergido, no solo de la experiencia en la Ingeniería del conocimiento, sino también en del campo de la Ingeniería del Software en general. Estas tres ideas se pueden concretar en tres conceptos: modelado, reutilización y gestión del riesgo. </a:t>
            </a:r>
            <a:r>
              <a:rPr lang="es-PE" dirty="0" smtClean="0">
                <a:latin typeface="Arial" panose="020B0604020202020204" pitchFamily="34" charset="0"/>
                <a:cs typeface="Arial" panose="020B0604020202020204" pitchFamily="34" charset="0"/>
              </a:rPr>
              <a:t/>
            </a:r>
            <a:br>
              <a:rPr lang="es-PE" dirty="0" smtClean="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La metodología CommonKADS abarca todo el ciclo de desarrollo de software </a:t>
            </a:r>
            <a:r>
              <a:rPr lang="es-PE" dirty="0" smtClean="0">
                <a:latin typeface="Arial" panose="020B0604020202020204" pitchFamily="34" charset="0"/>
                <a:cs typeface="Arial" panose="020B0604020202020204" pitchFamily="34" charset="0"/>
              </a:rPr>
              <a:t/>
            </a:r>
            <a:br>
              <a:rPr lang="es-PE" dirty="0" smtClean="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(puesto que se extiende no solamente a </a:t>
            </a:r>
            <a:r>
              <a:rPr lang="es-PE" dirty="0" err="1">
                <a:latin typeface="Arial" panose="020B0604020202020204" pitchFamily="34" charset="0"/>
                <a:cs typeface="Arial" panose="020B0604020202020204" pitchFamily="34" charset="0"/>
              </a:rPr>
              <a:t>SBCs</a:t>
            </a:r>
            <a:r>
              <a:rPr lang="es-PE" dirty="0">
                <a:latin typeface="Arial" panose="020B0604020202020204" pitchFamily="34" charset="0"/>
                <a:cs typeface="Arial" panose="020B0604020202020204" pitchFamily="34" charset="0"/>
              </a:rPr>
              <a:t> sino al software en general) mediante un número de modelos interrelacionados que capturan los principales rasgos del sistema y de su entorno. </a:t>
            </a:r>
            <a:r>
              <a:rPr lang="es-PE" dirty="0" smtClean="0">
                <a:latin typeface="Arial" panose="020B0604020202020204" pitchFamily="34" charset="0"/>
                <a:cs typeface="Arial" panose="020B0604020202020204" pitchFamily="34" charset="0"/>
              </a:rPr>
              <a:t/>
            </a:r>
            <a:br>
              <a:rPr lang="es-PE" dirty="0" smtClean="0">
                <a:latin typeface="Arial" panose="020B0604020202020204" pitchFamily="34" charset="0"/>
                <a:cs typeface="Arial" panose="020B0604020202020204" pitchFamily="34" charset="0"/>
              </a:rPr>
            </a:br>
            <a:r>
              <a:rPr lang="es-PE" dirty="0">
                <a:latin typeface="Arial" panose="020B0604020202020204" pitchFamily="34" charset="0"/>
                <a:cs typeface="Arial" panose="020B0604020202020204" pitchFamily="34" charset="0"/>
              </a:rPr>
              <a:t>El proceso de desarrollo de SBC consiste en rellenar un conjunto de .plantillas de los modelos. Asociados a estas plantillas, CommonKADS define .estados. de los modelos que caracterizan hitos en el desarrollo de cada modelo. Estos estados permiten la gestión del proyecto, cuyo desarrollo se realiza de una forma cíclica dirigida por los riesgos. </a:t>
            </a:r>
          </a:p>
        </p:txBody>
      </p:sp>
      <p:sp>
        <p:nvSpPr>
          <p:cNvPr id="3" name="CuadroTexto 2"/>
          <p:cNvSpPr txBox="1"/>
          <p:nvPr/>
        </p:nvSpPr>
        <p:spPr>
          <a:xfrm>
            <a:off x="3528812" y="837127"/>
            <a:ext cx="4468969" cy="369332"/>
          </a:xfrm>
          <a:prstGeom prst="rect">
            <a:avLst/>
          </a:prstGeom>
          <a:noFill/>
        </p:spPr>
        <p:txBody>
          <a:bodyPr wrap="square" rtlCol="0">
            <a:spAutoFit/>
          </a:bodyPr>
          <a:lstStyle/>
          <a:p>
            <a:r>
              <a:rPr lang="es-PE" b="1" dirty="0" smtClean="0">
                <a:latin typeface="Arial" panose="020B0604020202020204" pitchFamily="34" charset="0"/>
                <a:cs typeface="Arial" panose="020B0604020202020204" pitchFamily="34" charset="0"/>
              </a:rPr>
              <a:t>METODOLOGIA CommonKADS</a:t>
            </a:r>
            <a:endParaRPr lang="es-P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97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68946" y="1197735"/>
            <a:ext cx="8989453" cy="5355312"/>
          </a:xfrm>
          <a:prstGeom prst="rect">
            <a:avLst/>
          </a:prstGeom>
          <a:noFill/>
        </p:spPr>
        <p:txBody>
          <a:bodyPr wrap="square" rtlCol="0">
            <a:spAutoFit/>
          </a:bodyPr>
          <a:lstStyle/>
          <a:p>
            <a:r>
              <a:rPr lang="es-PE" dirty="0">
                <a:latin typeface="Arial" panose="020B0604020202020204" pitchFamily="34" charset="0"/>
                <a:cs typeface="Arial" panose="020B0604020202020204" pitchFamily="34" charset="0"/>
              </a:rPr>
              <a:t>El ciclo de vida de un sistema experto es el </a:t>
            </a:r>
            <a:r>
              <a:rPr lang="es-PE" dirty="0" smtClean="0">
                <a:latin typeface="Arial" panose="020B0604020202020204" pitchFamily="34" charset="0"/>
                <a:cs typeface="Arial" panose="020B0604020202020204" pitchFamily="34" charset="0"/>
              </a:rPr>
              <a:t>siguiente:</a:t>
            </a:r>
          </a:p>
          <a:p>
            <a:endParaRPr lang="es-PE" dirty="0">
              <a:latin typeface="Arial" panose="020B0604020202020204" pitchFamily="34" charset="0"/>
              <a:cs typeface="Arial" panose="020B0604020202020204" pitchFamily="34" charset="0"/>
            </a:endParaRPr>
          </a:p>
          <a:p>
            <a:r>
              <a:rPr lang="es-PE" dirty="0" smtClean="0">
                <a:latin typeface="Arial" panose="020B0604020202020204" pitchFamily="34" charset="0"/>
                <a:cs typeface="Arial" panose="020B0604020202020204" pitchFamily="34" charset="0"/>
              </a:rPr>
              <a:t>Análisis:</a:t>
            </a:r>
            <a:r>
              <a:rPr lang="es-PE" dirty="0">
                <a:latin typeface="Arial" panose="020B0604020202020204" pitchFamily="34" charset="0"/>
                <a:cs typeface="Arial" panose="020B0604020202020204" pitchFamily="34" charset="0"/>
              </a:rPr>
              <a:t> Evaluar el problema y los recursos disponibles para determinar la aplicación de una solución basada en conocimiento</a:t>
            </a:r>
            <a:r>
              <a:rPr lang="es-PE" dirty="0" smtClean="0">
                <a:latin typeface="Arial" panose="020B0604020202020204" pitchFamily="34" charset="0"/>
                <a:cs typeface="Arial" panose="020B0604020202020204" pitchFamily="34" charset="0"/>
              </a:rPr>
              <a:t>.</a:t>
            </a:r>
          </a:p>
          <a:p>
            <a:endParaRPr lang="es-PE" dirty="0">
              <a:latin typeface="Arial" panose="020B0604020202020204" pitchFamily="34" charset="0"/>
              <a:cs typeface="Arial" panose="020B0604020202020204" pitchFamily="34" charset="0"/>
            </a:endParaRPr>
          </a:p>
          <a:p>
            <a:r>
              <a:rPr lang="es-PE" dirty="0">
                <a:latin typeface="Arial" panose="020B0604020202020204" pitchFamily="34" charset="0"/>
                <a:cs typeface="Arial" panose="020B0604020202020204" pitchFamily="34" charset="0"/>
              </a:rPr>
              <a:t>Especificación: Formalizar y poner por escrito lo que fue adquirido durante la fase de análisis. Determinar los objetivos del proyecto, y establece los medios para obtener dichos objetivos</a:t>
            </a:r>
            <a:r>
              <a:rPr lang="es-PE" dirty="0" smtClean="0">
                <a:latin typeface="Arial" panose="020B0604020202020204" pitchFamily="34" charset="0"/>
                <a:cs typeface="Arial" panose="020B0604020202020204" pitchFamily="34" charset="0"/>
              </a:rPr>
              <a:t>.</a:t>
            </a:r>
          </a:p>
          <a:p>
            <a:endParaRPr lang="es-PE" dirty="0">
              <a:latin typeface="Arial" panose="020B0604020202020204" pitchFamily="34" charset="0"/>
              <a:cs typeface="Arial" panose="020B0604020202020204" pitchFamily="34" charset="0"/>
            </a:endParaRPr>
          </a:p>
          <a:p>
            <a:r>
              <a:rPr lang="es-PE" dirty="0">
                <a:latin typeface="Arial" panose="020B0604020202020204" pitchFamily="34" charset="0"/>
                <a:cs typeface="Arial" panose="020B0604020202020204" pitchFamily="34" charset="0"/>
              </a:rPr>
              <a:t>Diseño Preliminar: Considerar las decisiones de alto nivel necesarias para preparar y desarrollar rápidamente el prototipo inicial. Determinar  la herramienta escogida para construir el prototipo, y la selección de los </a:t>
            </a:r>
            <a:r>
              <a:rPr lang="es-PE" dirty="0" smtClean="0">
                <a:latin typeface="Arial" panose="020B0604020202020204" pitchFamily="34" charset="0"/>
                <a:cs typeface="Arial" panose="020B0604020202020204" pitchFamily="34" charset="0"/>
              </a:rPr>
              <a:t>expertos.</a:t>
            </a:r>
          </a:p>
          <a:p>
            <a:endParaRPr lang="es-PE" dirty="0">
              <a:latin typeface="Arial" panose="020B0604020202020204" pitchFamily="34" charset="0"/>
              <a:cs typeface="Arial" panose="020B0604020202020204" pitchFamily="34" charset="0"/>
            </a:endParaRPr>
          </a:p>
          <a:p>
            <a:r>
              <a:rPr lang="es-PE" dirty="0">
                <a:latin typeface="Arial" panose="020B0604020202020204" pitchFamily="34" charset="0"/>
                <a:cs typeface="Arial" panose="020B0604020202020204" pitchFamily="34" charset="0"/>
              </a:rPr>
              <a:t>Prototipo Inicial: El prototipo inicial debe verse como el sistema completo, excepto que estará limitado en su </a:t>
            </a:r>
            <a:r>
              <a:rPr lang="es-PE" dirty="0" smtClean="0">
                <a:latin typeface="Arial" panose="020B0604020202020204" pitchFamily="34" charset="0"/>
                <a:cs typeface="Arial" panose="020B0604020202020204" pitchFamily="34" charset="0"/>
              </a:rPr>
              <a:t>cobertura.</a:t>
            </a:r>
          </a:p>
          <a:p>
            <a:endParaRPr lang="es-PE" dirty="0">
              <a:latin typeface="Arial" panose="020B0604020202020204" pitchFamily="34" charset="0"/>
              <a:cs typeface="Arial" panose="020B0604020202020204" pitchFamily="34" charset="0"/>
            </a:endParaRPr>
          </a:p>
          <a:p>
            <a:r>
              <a:rPr lang="es-PE" dirty="0">
                <a:latin typeface="Arial" panose="020B0604020202020204" pitchFamily="34" charset="0"/>
                <a:cs typeface="Arial" panose="020B0604020202020204" pitchFamily="34" charset="0"/>
              </a:rPr>
              <a:t>Evaluación: Incluye la parte de prototipo</a:t>
            </a:r>
            <a:r>
              <a:rPr lang="es-PE" dirty="0"/>
              <a:t/>
            </a:r>
            <a:br>
              <a:rPr lang="es-PE" dirty="0"/>
            </a:br>
            <a:endParaRPr lang="es-PE" dirty="0"/>
          </a:p>
          <a:p>
            <a:endParaRPr lang="es-PE" dirty="0"/>
          </a:p>
        </p:txBody>
      </p:sp>
      <p:sp>
        <p:nvSpPr>
          <p:cNvPr id="3" name="CuadroTexto 2"/>
          <p:cNvSpPr txBox="1"/>
          <p:nvPr/>
        </p:nvSpPr>
        <p:spPr>
          <a:xfrm>
            <a:off x="2614410" y="721218"/>
            <a:ext cx="5576553" cy="369332"/>
          </a:xfrm>
          <a:prstGeom prst="rect">
            <a:avLst/>
          </a:prstGeom>
          <a:noFill/>
        </p:spPr>
        <p:txBody>
          <a:bodyPr wrap="square" rtlCol="0">
            <a:spAutoFit/>
          </a:bodyPr>
          <a:lstStyle/>
          <a:p>
            <a:r>
              <a:rPr lang="es-PE" b="1" dirty="0" smtClean="0">
                <a:latin typeface="Arial" panose="020B0604020202020204" pitchFamily="34" charset="0"/>
                <a:cs typeface="Arial" panose="020B0604020202020204" pitchFamily="34" charset="0"/>
              </a:rPr>
              <a:t>CICLO DE VIDA DE UN SISTEMA EXPERTO</a:t>
            </a:r>
            <a:endParaRPr lang="es-P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84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13644" y="1249250"/>
            <a:ext cx="8409905" cy="4801314"/>
          </a:xfrm>
          <a:prstGeom prst="rect">
            <a:avLst/>
          </a:prstGeom>
          <a:noFill/>
        </p:spPr>
        <p:txBody>
          <a:bodyPr wrap="square" rtlCol="0">
            <a:spAutoFit/>
          </a:bodyPr>
          <a:lstStyle/>
          <a:p>
            <a:r>
              <a:rPr lang="es-PE" sz="1600" dirty="0" smtClean="0">
                <a:latin typeface="Arial" panose="020B0604020202020204" pitchFamily="34" charset="0"/>
                <a:cs typeface="Arial" panose="020B0604020202020204" pitchFamily="34" charset="0"/>
              </a:rPr>
              <a:t>Diseño </a:t>
            </a:r>
            <a:r>
              <a:rPr lang="es-PE" sz="1600" dirty="0" err="1" smtClean="0">
                <a:latin typeface="Arial" panose="020B0604020202020204" pitchFamily="34" charset="0"/>
                <a:cs typeface="Arial" panose="020B0604020202020204" pitchFamily="34" charset="0"/>
              </a:rPr>
              <a:t>Final:Selección</a:t>
            </a:r>
            <a:r>
              <a:rPr lang="es-PE" sz="1600" dirty="0" smtClean="0">
                <a:latin typeface="Arial" panose="020B0604020202020204" pitchFamily="34" charset="0"/>
                <a:cs typeface="Arial" panose="020B0604020202020204" pitchFamily="34" charset="0"/>
              </a:rPr>
              <a:t> de las herramientas y de los recursos necesarios para desarrollar el sistema a ser entregado. Selección del modelo para representar el conocimiento.</a:t>
            </a:r>
          </a:p>
          <a:p>
            <a:endParaRPr lang="es-PE" sz="1600" dirty="0" smtClean="0">
              <a:latin typeface="Arial" panose="020B0604020202020204" pitchFamily="34" charset="0"/>
              <a:cs typeface="Arial" panose="020B0604020202020204" pitchFamily="34" charset="0"/>
            </a:endParaRPr>
          </a:p>
          <a:p>
            <a:r>
              <a:rPr lang="es-PE" sz="1600" dirty="0" smtClean="0">
                <a:latin typeface="Arial" panose="020B0604020202020204" pitchFamily="34" charset="0"/>
                <a:cs typeface="Arial" panose="020B0604020202020204" pitchFamily="34" charset="0"/>
              </a:rPr>
              <a:t>Ajustes al Diseño: A medida que el trabajo avanza y los ingenieros cognoscitivos o del conocimiento, tienen a la vista los problemas detectados, deben realizar los ajustes necesarios al inicio de cada iteración</a:t>
            </a:r>
          </a:p>
          <a:p>
            <a:endParaRPr lang="es-PE" sz="1600" dirty="0" smtClean="0">
              <a:latin typeface="Arial" panose="020B0604020202020204" pitchFamily="34" charset="0"/>
              <a:cs typeface="Arial" panose="020B0604020202020204" pitchFamily="34" charset="0"/>
            </a:endParaRPr>
          </a:p>
          <a:p>
            <a:r>
              <a:rPr lang="es-PE" sz="1600" dirty="0" err="1" smtClean="0">
                <a:latin typeface="Arial" panose="020B0604020202020204" pitchFamily="34" charset="0"/>
                <a:cs typeface="Arial" panose="020B0604020202020204" pitchFamily="34" charset="0"/>
              </a:rPr>
              <a:t>Implementacion:La</a:t>
            </a:r>
            <a:r>
              <a:rPr lang="es-PE" sz="1600" dirty="0" smtClean="0">
                <a:latin typeface="Arial" panose="020B0604020202020204" pitchFamily="34" charset="0"/>
                <a:cs typeface="Arial" panose="020B0604020202020204" pitchFamily="34" charset="0"/>
              </a:rPr>
              <a:t> implementación comprende el proceso completo de adquisición del conocimiento para todos los módulos o subsistemas.</a:t>
            </a:r>
          </a:p>
          <a:p>
            <a:endParaRPr lang="es-PE" sz="1600" dirty="0" smtClean="0">
              <a:latin typeface="Arial" panose="020B0604020202020204" pitchFamily="34" charset="0"/>
              <a:cs typeface="Arial" panose="020B0604020202020204" pitchFamily="34" charset="0"/>
            </a:endParaRPr>
          </a:p>
          <a:p>
            <a:r>
              <a:rPr lang="es-PE" sz="1600" dirty="0" smtClean="0">
                <a:latin typeface="Arial" panose="020B0604020202020204" pitchFamily="34" charset="0"/>
                <a:cs typeface="Arial" panose="020B0604020202020204" pitchFamily="34" charset="0"/>
              </a:rPr>
              <a:t>Pruebas: Sobre la base de los resultados de las pruebas realizadas al sistema, el grupo responsable del desarrollo y el usuario deberán determinar finalmente si el sistema está listo para ser aceptado.</a:t>
            </a:r>
          </a:p>
          <a:p>
            <a:endParaRPr lang="es-PE" sz="1600" dirty="0" smtClean="0">
              <a:latin typeface="Arial" panose="020B0604020202020204" pitchFamily="34" charset="0"/>
              <a:cs typeface="Arial" panose="020B0604020202020204" pitchFamily="34" charset="0"/>
            </a:endParaRPr>
          </a:p>
          <a:p>
            <a:r>
              <a:rPr lang="es-PE" sz="1600" dirty="0" err="1" smtClean="0">
                <a:latin typeface="Arial" panose="020B0604020202020204" pitchFamily="34" charset="0"/>
                <a:cs typeface="Arial" panose="020B0604020202020204" pitchFamily="34" charset="0"/>
              </a:rPr>
              <a:t>Instalacion</a:t>
            </a:r>
            <a:r>
              <a:rPr lang="es-PE" sz="1600" dirty="0" smtClean="0">
                <a:latin typeface="Arial" panose="020B0604020202020204" pitchFamily="34" charset="0"/>
                <a:cs typeface="Arial" panose="020B0604020202020204" pitchFamily="34" charset="0"/>
              </a:rPr>
              <a:t>, </a:t>
            </a:r>
            <a:r>
              <a:rPr lang="es-PE" sz="1600" dirty="0" err="1" smtClean="0">
                <a:latin typeface="Arial" panose="020B0604020202020204" pitchFamily="34" charset="0"/>
                <a:cs typeface="Arial" panose="020B0604020202020204" pitchFamily="34" charset="0"/>
              </a:rPr>
              <a:t>Implementacion</a:t>
            </a:r>
            <a:r>
              <a:rPr lang="es-PE" sz="1600" dirty="0" smtClean="0">
                <a:latin typeface="Arial" panose="020B0604020202020204" pitchFamily="34" charset="0"/>
                <a:cs typeface="Arial" panose="020B0604020202020204" pitchFamily="34" charset="0"/>
              </a:rPr>
              <a:t>, </a:t>
            </a:r>
            <a:r>
              <a:rPr lang="es-PE" sz="1600" dirty="0" err="1" smtClean="0">
                <a:latin typeface="Arial" panose="020B0604020202020204" pitchFamily="34" charset="0"/>
                <a:cs typeface="Arial" panose="020B0604020202020204" pitchFamily="34" charset="0"/>
              </a:rPr>
              <a:t>Manteniento:En</a:t>
            </a:r>
            <a:r>
              <a:rPr lang="es-PE" sz="1600" dirty="0" smtClean="0">
                <a:latin typeface="Arial" panose="020B0604020202020204" pitchFamily="34" charset="0"/>
                <a:cs typeface="Arial" panose="020B0604020202020204" pitchFamily="34" charset="0"/>
              </a:rPr>
              <a:t> la etapa final del ciclo de vida de un SE </a:t>
            </a:r>
            <a:r>
              <a:rPr lang="es-PE" sz="1600" dirty="0" err="1" smtClean="0">
                <a:latin typeface="Arial" panose="020B0604020202020204" pitchFamily="34" charset="0"/>
                <a:cs typeface="Arial" panose="020B0604020202020204" pitchFamily="34" charset="0"/>
              </a:rPr>
              <a:t>se</a:t>
            </a:r>
            <a:r>
              <a:rPr lang="es-PE" sz="1600" dirty="0" smtClean="0">
                <a:latin typeface="Arial" panose="020B0604020202020204" pitchFamily="34" charset="0"/>
                <a:cs typeface="Arial" panose="020B0604020202020204" pitchFamily="34" charset="0"/>
              </a:rPr>
              <a:t> traslada el sistema desarrollado, como un producto operativo hacia el entorno de los usuarios. Se deben realizar varias actividades de instalación, implementación y mantenimiento similares a las de un sistema de software convencional.</a:t>
            </a:r>
          </a:p>
          <a:p>
            <a:endParaRPr lang="es-PE" dirty="0"/>
          </a:p>
        </p:txBody>
      </p:sp>
    </p:spTree>
    <p:extLst>
      <p:ext uri="{BB962C8B-B14F-4D97-AF65-F5344CB8AC3E}">
        <p14:creationId xmlns:p14="http://schemas.microsoft.com/office/powerpoint/2010/main" val="28494958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TotalTime>
  <Words>271</Words>
  <Application>Microsoft Office PowerPoint</Application>
  <PresentationFormat>Panorámica</PresentationFormat>
  <Paragraphs>41</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Garamond</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dc:creator>
  <cp:lastModifiedBy>DANIEL</cp:lastModifiedBy>
  <cp:revision>3</cp:revision>
  <dcterms:created xsi:type="dcterms:W3CDTF">2018-05-13T01:19:38Z</dcterms:created>
  <dcterms:modified xsi:type="dcterms:W3CDTF">2018-05-13T01:43:36Z</dcterms:modified>
</cp:coreProperties>
</file>