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F9F64F3-CBE4-4589-8DE9-49E7D4F6F39C}" type="datetimeFigureOut">
              <a:rPr lang="es-PE" smtClean="0"/>
              <a:t>26/03/2018</a:t>
            </a:fld>
            <a:endParaRPr lang="es-PE"/>
          </a:p>
        </p:txBody>
      </p:sp>
      <p:sp>
        <p:nvSpPr>
          <p:cNvPr id="5" name="Footer Placeholder 4"/>
          <p:cNvSpPr>
            <a:spLocks noGrp="1"/>
          </p:cNvSpPr>
          <p:nvPr>
            <p:ph type="ftr" sz="quarter" idx="11"/>
          </p:nvPr>
        </p:nvSpPr>
        <p:spPr>
          <a:xfrm>
            <a:off x="1876424" y="5410201"/>
            <a:ext cx="5124886" cy="365125"/>
          </a:xfrm>
        </p:spPr>
        <p:txBody>
          <a:bodyPr/>
          <a:lstStyle/>
          <a:p>
            <a:endParaRPr lang="es-PE"/>
          </a:p>
        </p:txBody>
      </p:sp>
      <p:sp>
        <p:nvSpPr>
          <p:cNvPr id="6" name="Slide Number Placeholder 5"/>
          <p:cNvSpPr>
            <a:spLocks noGrp="1"/>
          </p:cNvSpPr>
          <p:nvPr>
            <p:ph type="sldNum" sz="quarter" idx="12"/>
          </p:nvPr>
        </p:nvSpPr>
        <p:spPr>
          <a:xfrm>
            <a:off x="9896911" y="5410199"/>
            <a:ext cx="771089" cy="365125"/>
          </a:xfrm>
        </p:spPr>
        <p:txBody>
          <a:bodyPr/>
          <a:lstStyle/>
          <a:p>
            <a:fld id="{24EB393A-5DB8-468B-8F01-D9AAF15CCA72}" type="slidenum">
              <a:rPr lang="es-PE" smtClean="0"/>
              <a:t>‹Nº›</a:t>
            </a:fld>
            <a:endParaRPr lang="es-PE"/>
          </a:p>
        </p:txBody>
      </p:sp>
    </p:spTree>
    <p:extLst>
      <p:ext uri="{BB962C8B-B14F-4D97-AF65-F5344CB8AC3E}">
        <p14:creationId xmlns:p14="http://schemas.microsoft.com/office/powerpoint/2010/main" val="181745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F9F64F3-CBE4-4589-8DE9-49E7D4F6F39C}" type="datetimeFigureOut">
              <a:rPr lang="es-PE" smtClean="0"/>
              <a:t>26/03/2018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4EB393A-5DB8-468B-8F01-D9AAF15CCA72}" type="slidenum">
              <a:rPr lang="es-PE" smtClean="0"/>
              <a:t>‹Nº›</a:t>
            </a:fld>
            <a:endParaRPr lang="es-PE"/>
          </a:p>
        </p:txBody>
      </p:sp>
    </p:spTree>
    <p:extLst>
      <p:ext uri="{BB962C8B-B14F-4D97-AF65-F5344CB8AC3E}">
        <p14:creationId xmlns:p14="http://schemas.microsoft.com/office/powerpoint/2010/main" val="126649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F9F64F3-CBE4-4589-8DE9-49E7D4F6F39C}" type="datetimeFigureOut">
              <a:rPr lang="es-PE" smtClean="0"/>
              <a:t>26/03/2018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4EB393A-5DB8-468B-8F01-D9AAF15CCA72}" type="slidenum">
              <a:rPr lang="es-PE" smtClean="0"/>
              <a:t>‹Nº›</a:t>
            </a:fld>
            <a:endParaRPr lang="es-PE"/>
          </a:p>
        </p:txBody>
      </p:sp>
    </p:spTree>
    <p:extLst>
      <p:ext uri="{BB962C8B-B14F-4D97-AF65-F5344CB8AC3E}">
        <p14:creationId xmlns:p14="http://schemas.microsoft.com/office/powerpoint/2010/main" val="4061891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F9F64F3-CBE4-4589-8DE9-49E7D4F6F39C}" type="datetimeFigureOut">
              <a:rPr lang="es-PE" smtClean="0"/>
              <a:t>26/03/2018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4EB393A-5DB8-468B-8F01-D9AAF15CCA72}" type="slidenum">
              <a:rPr lang="es-PE" smtClean="0"/>
              <a:t>‹Nº›</a:t>
            </a:fld>
            <a:endParaRPr lang="es-PE"/>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22132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F9F64F3-CBE4-4589-8DE9-49E7D4F6F39C}" type="datetimeFigureOut">
              <a:rPr lang="es-PE" smtClean="0"/>
              <a:t>26/03/2018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4EB393A-5DB8-468B-8F01-D9AAF15CCA72}" type="slidenum">
              <a:rPr lang="es-PE" smtClean="0"/>
              <a:t>‹Nº›</a:t>
            </a:fld>
            <a:endParaRPr lang="es-PE"/>
          </a:p>
        </p:txBody>
      </p:sp>
    </p:spTree>
    <p:extLst>
      <p:ext uri="{BB962C8B-B14F-4D97-AF65-F5344CB8AC3E}">
        <p14:creationId xmlns:p14="http://schemas.microsoft.com/office/powerpoint/2010/main" val="341064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1F9F64F3-CBE4-4589-8DE9-49E7D4F6F39C}" type="datetimeFigureOut">
              <a:rPr lang="es-PE" smtClean="0"/>
              <a:t>26/03/2018</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24EB393A-5DB8-468B-8F01-D9AAF15CCA72}" type="slidenum">
              <a:rPr lang="es-PE" smtClean="0"/>
              <a:t>‹Nº›</a:t>
            </a:fld>
            <a:endParaRPr lang="es-PE"/>
          </a:p>
        </p:txBody>
      </p:sp>
    </p:spTree>
    <p:extLst>
      <p:ext uri="{BB962C8B-B14F-4D97-AF65-F5344CB8AC3E}">
        <p14:creationId xmlns:p14="http://schemas.microsoft.com/office/powerpoint/2010/main" val="398099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1F9F64F3-CBE4-4589-8DE9-49E7D4F6F39C}" type="datetimeFigureOut">
              <a:rPr lang="es-PE" smtClean="0"/>
              <a:t>26/03/2018</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24EB393A-5DB8-468B-8F01-D9AAF15CCA72}" type="slidenum">
              <a:rPr lang="es-PE" smtClean="0"/>
              <a:t>‹Nº›</a:t>
            </a:fld>
            <a:endParaRPr lang="es-PE"/>
          </a:p>
        </p:txBody>
      </p:sp>
    </p:spTree>
    <p:extLst>
      <p:ext uri="{BB962C8B-B14F-4D97-AF65-F5344CB8AC3E}">
        <p14:creationId xmlns:p14="http://schemas.microsoft.com/office/powerpoint/2010/main" val="3396310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F9F64F3-CBE4-4589-8DE9-49E7D4F6F39C}" type="datetimeFigureOut">
              <a:rPr lang="es-PE" smtClean="0"/>
              <a:t>26/03/2018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4EB393A-5DB8-468B-8F01-D9AAF15CCA72}" type="slidenum">
              <a:rPr lang="es-PE" smtClean="0"/>
              <a:t>‹Nº›</a:t>
            </a:fld>
            <a:endParaRPr lang="es-PE"/>
          </a:p>
        </p:txBody>
      </p:sp>
    </p:spTree>
    <p:extLst>
      <p:ext uri="{BB962C8B-B14F-4D97-AF65-F5344CB8AC3E}">
        <p14:creationId xmlns:p14="http://schemas.microsoft.com/office/powerpoint/2010/main" val="1272383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F9F64F3-CBE4-4589-8DE9-49E7D4F6F39C}" type="datetimeFigureOut">
              <a:rPr lang="es-PE" smtClean="0"/>
              <a:t>26/03/2018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4EB393A-5DB8-468B-8F01-D9AAF15CCA72}" type="slidenum">
              <a:rPr lang="es-PE" smtClean="0"/>
              <a:t>‹Nº›</a:t>
            </a:fld>
            <a:endParaRPr lang="es-PE"/>
          </a:p>
        </p:txBody>
      </p:sp>
    </p:spTree>
    <p:extLst>
      <p:ext uri="{BB962C8B-B14F-4D97-AF65-F5344CB8AC3E}">
        <p14:creationId xmlns:p14="http://schemas.microsoft.com/office/powerpoint/2010/main" val="5507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F9F64F3-CBE4-4589-8DE9-49E7D4F6F39C}" type="datetimeFigureOut">
              <a:rPr lang="es-PE" smtClean="0"/>
              <a:t>26/03/2018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4EB393A-5DB8-468B-8F01-D9AAF15CCA72}" type="slidenum">
              <a:rPr lang="es-PE" smtClean="0"/>
              <a:t>‹Nº›</a:t>
            </a:fld>
            <a:endParaRPr lang="es-PE"/>
          </a:p>
        </p:txBody>
      </p:sp>
    </p:spTree>
    <p:extLst>
      <p:ext uri="{BB962C8B-B14F-4D97-AF65-F5344CB8AC3E}">
        <p14:creationId xmlns:p14="http://schemas.microsoft.com/office/powerpoint/2010/main" val="176472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F9F64F3-CBE4-4589-8DE9-49E7D4F6F39C}" type="datetimeFigureOut">
              <a:rPr lang="es-PE" smtClean="0"/>
              <a:t>26/03/2018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4EB393A-5DB8-468B-8F01-D9AAF15CCA72}" type="slidenum">
              <a:rPr lang="es-PE" smtClean="0"/>
              <a:t>‹Nº›</a:t>
            </a:fld>
            <a:endParaRPr lang="es-PE"/>
          </a:p>
        </p:txBody>
      </p:sp>
    </p:spTree>
    <p:extLst>
      <p:ext uri="{BB962C8B-B14F-4D97-AF65-F5344CB8AC3E}">
        <p14:creationId xmlns:p14="http://schemas.microsoft.com/office/powerpoint/2010/main" val="263344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F9F64F3-CBE4-4589-8DE9-49E7D4F6F39C}" type="datetimeFigureOut">
              <a:rPr lang="es-PE" smtClean="0"/>
              <a:t>26/03/2018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4EB393A-5DB8-468B-8F01-D9AAF15CCA72}" type="slidenum">
              <a:rPr lang="es-PE" smtClean="0"/>
              <a:t>‹Nº›</a:t>
            </a:fld>
            <a:endParaRPr lang="es-PE"/>
          </a:p>
        </p:txBody>
      </p:sp>
    </p:spTree>
    <p:extLst>
      <p:ext uri="{BB962C8B-B14F-4D97-AF65-F5344CB8AC3E}">
        <p14:creationId xmlns:p14="http://schemas.microsoft.com/office/powerpoint/2010/main" val="27141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F9F64F3-CBE4-4589-8DE9-49E7D4F6F39C}" type="datetimeFigureOut">
              <a:rPr lang="es-PE" smtClean="0"/>
              <a:t>26/03/2018</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24EB393A-5DB8-468B-8F01-D9AAF15CCA72}" type="slidenum">
              <a:rPr lang="es-PE" smtClean="0"/>
              <a:t>‹Nº›</a:t>
            </a:fld>
            <a:endParaRPr lang="es-PE"/>
          </a:p>
        </p:txBody>
      </p:sp>
    </p:spTree>
    <p:extLst>
      <p:ext uri="{BB962C8B-B14F-4D97-AF65-F5344CB8AC3E}">
        <p14:creationId xmlns:p14="http://schemas.microsoft.com/office/powerpoint/2010/main" val="299095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F9F64F3-CBE4-4589-8DE9-49E7D4F6F39C}" type="datetimeFigureOut">
              <a:rPr lang="es-PE" smtClean="0"/>
              <a:t>26/03/2018</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24EB393A-5DB8-468B-8F01-D9AAF15CCA72}" type="slidenum">
              <a:rPr lang="es-PE" smtClean="0"/>
              <a:t>‹Nº›</a:t>
            </a:fld>
            <a:endParaRPr lang="es-PE"/>
          </a:p>
        </p:txBody>
      </p:sp>
    </p:spTree>
    <p:extLst>
      <p:ext uri="{BB962C8B-B14F-4D97-AF65-F5344CB8AC3E}">
        <p14:creationId xmlns:p14="http://schemas.microsoft.com/office/powerpoint/2010/main" val="183385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F64F3-CBE4-4589-8DE9-49E7D4F6F39C}" type="datetimeFigureOut">
              <a:rPr lang="es-PE" smtClean="0"/>
              <a:t>26/03/2018</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24EB393A-5DB8-468B-8F01-D9AAF15CCA72}" type="slidenum">
              <a:rPr lang="es-PE" smtClean="0"/>
              <a:t>‹Nº›</a:t>
            </a:fld>
            <a:endParaRPr lang="es-PE"/>
          </a:p>
        </p:txBody>
      </p:sp>
    </p:spTree>
    <p:extLst>
      <p:ext uri="{BB962C8B-B14F-4D97-AF65-F5344CB8AC3E}">
        <p14:creationId xmlns:p14="http://schemas.microsoft.com/office/powerpoint/2010/main" val="333909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F9F64F3-CBE4-4589-8DE9-49E7D4F6F39C}" type="datetimeFigureOut">
              <a:rPr lang="es-PE" smtClean="0"/>
              <a:t>26/03/2018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4EB393A-5DB8-468B-8F01-D9AAF15CCA72}" type="slidenum">
              <a:rPr lang="es-PE" smtClean="0"/>
              <a:t>‹Nº›</a:t>
            </a:fld>
            <a:endParaRPr lang="es-PE"/>
          </a:p>
        </p:txBody>
      </p:sp>
    </p:spTree>
    <p:extLst>
      <p:ext uri="{BB962C8B-B14F-4D97-AF65-F5344CB8AC3E}">
        <p14:creationId xmlns:p14="http://schemas.microsoft.com/office/powerpoint/2010/main" val="2894687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F9F64F3-CBE4-4589-8DE9-49E7D4F6F39C}" type="datetimeFigureOut">
              <a:rPr lang="es-PE" smtClean="0"/>
              <a:t>26/03/2018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4EB393A-5DB8-468B-8F01-D9AAF15CCA72}" type="slidenum">
              <a:rPr lang="es-PE" smtClean="0"/>
              <a:t>‹Nº›</a:t>
            </a:fld>
            <a:endParaRPr lang="es-PE"/>
          </a:p>
        </p:txBody>
      </p:sp>
    </p:spTree>
    <p:extLst>
      <p:ext uri="{BB962C8B-B14F-4D97-AF65-F5344CB8AC3E}">
        <p14:creationId xmlns:p14="http://schemas.microsoft.com/office/powerpoint/2010/main" val="51317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F9F64F3-CBE4-4589-8DE9-49E7D4F6F39C}" type="datetimeFigureOut">
              <a:rPr lang="es-PE" smtClean="0"/>
              <a:t>26/03/2018</a:t>
            </a:fld>
            <a:endParaRPr lang="es-PE"/>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4EB393A-5DB8-468B-8F01-D9AAF15CCA72}" type="slidenum">
              <a:rPr lang="es-PE" smtClean="0"/>
              <a:t>‹Nº›</a:t>
            </a:fld>
            <a:endParaRPr lang="es-PE"/>
          </a:p>
        </p:txBody>
      </p:sp>
    </p:spTree>
    <p:extLst>
      <p:ext uri="{BB962C8B-B14F-4D97-AF65-F5344CB8AC3E}">
        <p14:creationId xmlns:p14="http://schemas.microsoft.com/office/powerpoint/2010/main" val="16477433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887947" y="678407"/>
            <a:ext cx="9163082" cy="1225402"/>
          </a:xfrm>
          <a:prstGeom prst="rect">
            <a:avLst/>
          </a:prstGeom>
        </p:spPr>
      </p:pic>
      <p:pic>
        <p:nvPicPr>
          <p:cNvPr id="6" name="Imagen 5"/>
          <p:cNvPicPr>
            <a:picLocks noChangeAspect="1"/>
          </p:cNvPicPr>
          <p:nvPr/>
        </p:nvPicPr>
        <p:blipFill>
          <a:blip r:embed="rId3"/>
          <a:stretch>
            <a:fillRect/>
          </a:stretch>
        </p:blipFill>
        <p:spPr>
          <a:xfrm>
            <a:off x="221708" y="250202"/>
            <a:ext cx="1548518" cy="1798476"/>
          </a:xfrm>
          <a:prstGeom prst="rect">
            <a:avLst/>
          </a:prstGeom>
        </p:spPr>
      </p:pic>
      <p:pic>
        <p:nvPicPr>
          <p:cNvPr id="7" name="Imagen 6"/>
          <p:cNvPicPr>
            <a:picLocks noChangeAspect="1"/>
          </p:cNvPicPr>
          <p:nvPr/>
        </p:nvPicPr>
        <p:blipFill>
          <a:blip r:embed="rId4"/>
          <a:stretch>
            <a:fillRect/>
          </a:stretch>
        </p:blipFill>
        <p:spPr>
          <a:xfrm>
            <a:off x="2539742" y="2048678"/>
            <a:ext cx="7267062" cy="1176630"/>
          </a:xfrm>
          <a:prstGeom prst="rect">
            <a:avLst/>
          </a:prstGeom>
        </p:spPr>
      </p:pic>
      <p:sp>
        <p:nvSpPr>
          <p:cNvPr id="9" name="CuadroTexto 8"/>
          <p:cNvSpPr txBox="1"/>
          <p:nvPr/>
        </p:nvSpPr>
        <p:spPr>
          <a:xfrm>
            <a:off x="2156747" y="4365938"/>
            <a:ext cx="5968301" cy="1477328"/>
          </a:xfrm>
          <a:prstGeom prst="rect">
            <a:avLst/>
          </a:prstGeom>
          <a:noFill/>
        </p:spPr>
        <p:txBody>
          <a:bodyPr wrap="none" rtlCol="0">
            <a:spAutoFit/>
          </a:bodyPr>
          <a:lstStyle/>
          <a:p>
            <a:r>
              <a:rPr lang="es-PE" dirty="0" smtClean="0"/>
              <a:t>INTEGRANTES:</a:t>
            </a:r>
          </a:p>
          <a:p>
            <a:pPr marL="1200150" lvl="2" indent="-285750">
              <a:buFont typeface="Arial" panose="020B0604020202020204" pitchFamily="34" charset="0"/>
              <a:buChar char="•"/>
            </a:pPr>
            <a:r>
              <a:rPr lang="es-PE" dirty="0" smtClean="0"/>
              <a:t>Berrios Matheus, Emanuel	</a:t>
            </a:r>
            <a:r>
              <a:rPr lang="es-PE" dirty="0" smtClean="0"/>
              <a:t>15200160</a:t>
            </a:r>
          </a:p>
          <a:p>
            <a:pPr marL="1200150" lvl="2" indent="-285750">
              <a:buFont typeface="Arial" panose="020B0604020202020204" pitchFamily="34" charset="0"/>
              <a:buChar char="•"/>
            </a:pPr>
            <a:r>
              <a:rPr lang="es-PE" dirty="0" err="1" smtClean="0"/>
              <a:t>Cobeñas</a:t>
            </a:r>
            <a:r>
              <a:rPr lang="es-PE" dirty="0" smtClean="0"/>
              <a:t> de la cruz, Daniel	15200014</a:t>
            </a:r>
          </a:p>
          <a:p>
            <a:pPr marL="1200150" lvl="2" indent="-285750">
              <a:buFont typeface="Arial" panose="020B0604020202020204" pitchFamily="34" charset="0"/>
              <a:buChar char="•"/>
            </a:pPr>
            <a:r>
              <a:rPr lang="es-PE" dirty="0" smtClean="0"/>
              <a:t>Agama Escobedo, Ronald</a:t>
            </a:r>
            <a:r>
              <a:rPr lang="es-PE" smtClean="0"/>
              <a:t>	</a:t>
            </a:r>
            <a:endParaRPr lang="es-PE" dirty="0" smtClean="0"/>
          </a:p>
          <a:p>
            <a:pPr lvl="2"/>
            <a:endParaRPr lang="es-PE" dirty="0"/>
          </a:p>
        </p:txBody>
      </p:sp>
      <p:sp>
        <p:nvSpPr>
          <p:cNvPr id="11" name="CuadroTexto 10"/>
          <p:cNvSpPr txBox="1"/>
          <p:nvPr/>
        </p:nvSpPr>
        <p:spPr>
          <a:xfrm>
            <a:off x="2156747" y="3629455"/>
            <a:ext cx="2690160" cy="646331"/>
          </a:xfrm>
          <a:prstGeom prst="rect">
            <a:avLst/>
          </a:prstGeom>
          <a:noFill/>
        </p:spPr>
        <p:txBody>
          <a:bodyPr wrap="none" rtlCol="0">
            <a:spAutoFit/>
          </a:bodyPr>
          <a:lstStyle/>
          <a:p>
            <a:r>
              <a:rPr lang="es-PE" dirty="0" smtClean="0"/>
              <a:t>PROFESOR:</a:t>
            </a:r>
          </a:p>
          <a:p>
            <a:pPr marL="1200150" lvl="2" indent="-285750">
              <a:buFont typeface="Arial" panose="020B0604020202020204" pitchFamily="34" charset="0"/>
              <a:buChar char="•"/>
            </a:pPr>
            <a:r>
              <a:rPr lang="es-PE" dirty="0" smtClean="0"/>
              <a:t>Hugo Vega</a:t>
            </a:r>
            <a:endParaRPr lang="es-PE" dirty="0"/>
          </a:p>
        </p:txBody>
      </p:sp>
    </p:spTree>
    <p:extLst>
      <p:ext uri="{BB962C8B-B14F-4D97-AF65-F5344CB8AC3E}">
        <p14:creationId xmlns:p14="http://schemas.microsoft.com/office/powerpoint/2010/main" val="228449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45465" y="682580"/>
            <a:ext cx="8822028" cy="523220"/>
          </a:xfrm>
          <a:prstGeom prst="rect">
            <a:avLst/>
          </a:prstGeom>
          <a:noFill/>
        </p:spPr>
        <p:txBody>
          <a:bodyPr wrap="square" rtlCol="0">
            <a:spAutoFit/>
          </a:bodyPr>
          <a:lstStyle/>
          <a:p>
            <a:r>
              <a:rPr lang="es-PE" sz="2800" b="1" dirty="0" smtClean="0"/>
              <a:t>                        Agente Resolvente-Problemas</a:t>
            </a:r>
            <a:endParaRPr lang="es-PE" sz="2800" b="1" dirty="0"/>
          </a:p>
        </p:txBody>
      </p:sp>
      <p:sp>
        <p:nvSpPr>
          <p:cNvPr id="5" name="Rectángulo 4"/>
          <p:cNvSpPr/>
          <p:nvPr/>
        </p:nvSpPr>
        <p:spPr>
          <a:xfrm>
            <a:off x="540913" y="1205800"/>
            <a:ext cx="4134118" cy="220228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Que es?</a:t>
            </a:r>
          </a:p>
          <a:p>
            <a:pPr algn="ctr"/>
            <a:r>
              <a:rPr lang="es-PE" dirty="0" smtClean="0"/>
              <a:t>Son </a:t>
            </a:r>
            <a:r>
              <a:rPr lang="es-PE" dirty="0"/>
              <a:t>agentes basados en objetivo, el cual tiene como función principal decidir ¿Qué hacer?</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166" y="2777023"/>
            <a:ext cx="7580267" cy="3713930"/>
          </a:xfrm>
          <a:prstGeom prst="rect">
            <a:avLst/>
          </a:prstGeom>
        </p:spPr>
      </p:pic>
    </p:spTree>
    <p:extLst>
      <p:ext uri="{BB962C8B-B14F-4D97-AF65-F5344CB8AC3E}">
        <p14:creationId xmlns:p14="http://schemas.microsoft.com/office/powerpoint/2010/main" val="109608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00011" y="437882"/>
            <a:ext cx="8538693" cy="461665"/>
          </a:xfrm>
          <a:prstGeom prst="rect">
            <a:avLst/>
          </a:prstGeom>
          <a:noFill/>
        </p:spPr>
        <p:txBody>
          <a:bodyPr wrap="square" rtlCol="0">
            <a:spAutoFit/>
          </a:bodyPr>
          <a:lstStyle/>
          <a:p>
            <a:pPr algn="ctr"/>
            <a:r>
              <a:rPr lang="es-PE" b="1" dirty="0" smtClean="0"/>
              <a:t>      </a:t>
            </a:r>
            <a:r>
              <a:rPr lang="es-PE" sz="2400" b="1" dirty="0" smtClean="0"/>
              <a:t>Problemas y soluciones bien definidos</a:t>
            </a:r>
            <a:endParaRPr lang="es-PE" sz="2400" b="1" dirty="0"/>
          </a:p>
        </p:txBody>
      </p:sp>
      <p:sp>
        <p:nvSpPr>
          <p:cNvPr id="3" name="CuadroTexto 2"/>
          <p:cNvSpPr txBox="1"/>
          <p:nvPr/>
        </p:nvSpPr>
        <p:spPr>
          <a:xfrm>
            <a:off x="1197735" y="1146220"/>
            <a:ext cx="8242479" cy="369332"/>
          </a:xfrm>
          <a:prstGeom prst="rect">
            <a:avLst/>
          </a:prstGeom>
          <a:noFill/>
        </p:spPr>
        <p:txBody>
          <a:bodyPr wrap="square" rtlCol="0">
            <a:spAutoFit/>
          </a:bodyPr>
          <a:lstStyle/>
          <a:p>
            <a:r>
              <a:rPr lang="es-PE" smtClean="0"/>
              <a:t>Un problema puede definirse, formalmente, por cuatro componentes:</a:t>
            </a:r>
            <a:endParaRPr lang="es-PE" dirty="0"/>
          </a:p>
        </p:txBody>
      </p:sp>
      <p:sp>
        <p:nvSpPr>
          <p:cNvPr id="5" name="Rectángulo redondeado 4"/>
          <p:cNvSpPr/>
          <p:nvPr/>
        </p:nvSpPr>
        <p:spPr>
          <a:xfrm>
            <a:off x="1197735" y="1762225"/>
            <a:ext cx="3348507" cy="83930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smtClean="0"/>
              <a:t>Estado Inicial</a:t>
            </a:r>
            <a:endParaRPr lang="es-PE" sz="2000" b="1" dirty="0"/>
          </a:p>
        </p:txBody>
      </p:sp>
      <p:sp>
        <p:nvSpPr>
          <p:cNvPr id="7" name="Rectángulo redondeado 6"/>
          <p:cNvSpPr/>
          <p:nvPr/>
        </p:nvSpPr>
        <p:spPr>
          <a:xfrm>
            <a:off x="6394361" y="1598709"/>
            <a:ext cx="3973132" cy="83930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smtClean="0"/>
              <a:t>Acciones</a:t>
            </a:r>
          </a:p>
        </p:txBody>
      </p:sp>
      <p:sp>
        <p:nvSpPr>
          <p:cNvPr id="9" name="Flecha abajo 8"/>
          <p:cNvSpPr/>
          <p:nvPr/>
        </p:nvSpPr>
        <p:spPr>
          <a:xfrm>
            <a:off x="2408349" y="2601532"/>
            <a:ext cx="1043189" cy="643944"/>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p:cNvPicPr>
            <a:picLocks noChangeAspect="1"/>
          </p:cNvPicPr>
          <p:nvPr/>
        </p:nvPicPr>
        <p:blipFill>
          <a:blip r:embed="rId2"/>
          <a:stretch>
            <a:fillRect/>
          </a:stretch>
        </p:blipFill>
        <p:spPr>
          <a:xfrm>
            <a:off x="7826143" y="2472656"/>
            <a:ext cx="1109568" cy="664522"/>
          </a:xfrm>
          <a:prstGeom prst="rect">
            <a:avLst/>
          </a:prstGeom>
        </p:spPr>
      </p:pic>
      <p:sp>
        <p:nvSpPr>
          <p:cNvPr id="12" name="CuadroTexto 11"/>
          <p:cNvSpPr txBox="1"/>
          <p:nvPr/>
        </p:nvSpPr>
        <p:spPr>
          <a:xfrm>
            <a:off x="940158" y="3451538"/>
            <a:ext cx="4365938" cy="369332"/>
          </a:xfrm>
          <a:prstGeom prst="rect">
            <a:avLst/>
          </a:prstGeom>
          <a:noFill/>
        </p:spPr>
        <p:txBody>
          <a:bodyPr wrap="square" rtlCol="0">
            <a:spAutoFit/>
          </a:bodyPr>
          <a:lstStyle/>
          <a:p>
            <a:r>
              <a:rPr lang="es-PE" dirty="0"/>
              <a:t>E</a:t>
            </a:r>
            <a:r>
              <a:rPr lang="es-PE" dirty="0" smtClean="0"/>
              <a:t>n el que comienza el agente</a:t>
            </a:r>
            <a:endParaRPr lang="es-PE" dirty="0"/>
          </a:p>
        </p:txBody>
      </p:sp>
      <p:sp>
        <p:nvSpPr>
          <p:cNvPr id="13" name="CuadroTexto 12"/>
          <p:cNvSpPr txBox="1"/>
          <p:nvPr/>
        </p:nvSpPr>
        <p:spPr>
          <a:xfrm>
            <a:off x="6194738" y="3171818"/>
            <a:ext cx="5164428" cy="2062103"/>
          </a:xfrm>
          <a:prstGeom prst="rect">
            <a:avLst/>
          </a:prstGeom>
          <a:noFill/>
        </p:spPr>
        <p:txBody>
          <a:bodyPr wrap="square" rtlCol="0">
            <a:spAutoFit/>
          </a:bodyPr>
          <a:lstStyle/>
          <a:p>
            <a:r>
              <a:rPr lang="es-PE" dirty="0" smtClean="0"/>
              <a:t>Una descripción de las acciones disponibles del agente.</a:t>
            </a:r>
          </a:p>
          <a:p>
            <a:r>
              <a:rPr lang="es-PE" dirty="0" smtClean="0"/>
              <a:t>Función Sucesor: Devuelve un conjunto de acciones validas para un estado.</a:t>
            </a:r>
          </a:p>
          <a:p>
            <a:r>
              <a:rPr lang="es-PE" dirty="0" smtClean="0"/>
              <a:t>Implícitamente la función sucesor y el estado inicial definen </a:t>
            </a:r>
            <a:r>
              <a:rPr lang="es-PE" sz="2000" b="1" dirty="0" smtClean="0">
                <a:solidFill>
                  <a:schemeClr val="bg1"/>
                </a:solidFill>
              </a:rPr>
              <a:t>el espacio de estados</a:t>
            </a:r>
            <a:r>
              <a:rPr lang="es-PE" sz="1400" b="1" dirty="0">
                <a:solidFill>
                  <a:schemeClr val="bg1"/>
                </a:solidFill>
                <a:effectLst>
                  <a:outerShdw blurRad="38100" dist="38100" dir="2700000" algn="tl">
                    <a:srgbClr val="000000">
                      <a:alpha val="43137"/>
                    </a:srgbClr>
                  </a:outerShdw>
                </a:effectLst>
              </a:rPr>
              <a:t>*</a:t>
            </a:r>
            <a:r>
              <a:rPr lang="es-PE" sz="2000" b="1" dirty="0" smtClean="0">
                <a:solidFill>
                  <a:schemeClr val="bg1"/>
                </a:solidFill>
              </a:rPr>
              <a:t> </a:t>
            </a:r>
            <a:r>
              <a:rPr lang="es-PE" dirty="0" smtClean="0"/>
              <a:t>del problema.</a:t>
            </a:r>
          </a:p>
          <a:p>
            <a:r>
              <a:rPr lang="es-PE" dirty="0" smtClean="0"/>
              <a:t>Un camino es una secuencia de estados conectados.</a:t>
            </a:r>
            <a:endParaRPr lang="es-PE" dirty="0"/>
          </a:p>
        </p:txBody>
      </p:sp>
      <p:sp>
        <p:nvSpPr>
          <p:cNvPr id="15" name="CuadroTexto 14"/>
          <p:cNvSpPr txBox="1"/>
          <p:nvPr/>
        </p:nvSpPr>
        <p:spPr>
          <a:xfrm>
            <a:off x="5988676" y="5563673"/>
            <a:ext cx="5241701" cy="646331"/>
          </a:xfrm>
          <a:prstGeom prst="rect">
            <a:avLst/>
          </a:prstGeom>
          <a:noFill/>
        </p:spPr>
        <p:txBody>
          <a:bodyPr wrap="square" rtlCol="0">
            <a:spAutoFit/>
          </a:bodyPr>
          <a:lstStyle/>
          <a:p>
            <a:r>
              <a:rPr lang="es-PE" dirty="0" smtClean="0"/>
              <a:t>*: El conjunto de todos los estados alcanzables desde el estado inicial</a:t>
            </a:r>
            <a:endParaRPr lang="es-PE" dirty="0"/>
          </a:p>
        </p:txBody>
      </p:sp>
      <p:pic>
        <p:nvPicPr>
          <p:cNvPr id="16" name="Imagen 15"/>
          <p:cNvPicPr>
            <a:picLocks noChangeAspect="1"/>
          </p:cNvPicPr>
          <p:nvPr/>
        </p:nvPicPr>
        <p:blipFill>
          <a:blip r:embed="rId3"/>
          <a:stretch>
            <a:fillRect/>
          </a:stretch>
        </p:blipFill>
        <p:spPr>
          <a:xfrm>
            <a:off x="4303417" y="5318904"/>
            <a:ext cx="1665940" cy="1135868"/>
          </a:xfrm>
          <a:prstGeom prst="rect">
            <a:avLst/>
          </a:prstGeom>
        </p:spPr>
      </p:pic>
    </p:spTree>
    <p:extLst>
      <p:ext uri="{BB962C8B-B14F-4D97-AF65-F5344CB8AC3E}">
        <p14:creationId xmlns:p14="http://schemas.microsoft.com/office/powerpoint/2010/main" val="2583747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57578" y="502276"/>
            <a:ext cx="5125791" cy="103031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smtClean="0"/>
              <a:t>Test Objetivo</a:t>
            </a:r>
            <a:endParaRPr lang="es-PE" sz="2400" b="1" dirty="0"/>
          </a:p>
        </p:txBody>
      </p:sp>
      <p:sp>
        <p:nvSpPr>
          <p:cNvPr id="6" name="Rectángulo redondeado 5"/>
          <p:cNvSpPr/>
          <p:nvPr/>
        </p:nvSpPr>
        <p:spPr>
          <a:xfrm>
            <a:off x="6259132" y="502276"/>
            <a:ext cx="5022761" cy="103031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smtClean="0"/>
              <a:t>Costo del Camino</a:t>
            </a:r>
            <a:endParaRPr lang="es-PE" sz="2400" b="1" dirty="0"/>
          </a:p>
        </p:txBody>
      </p:sp>
      <p:sp>
        <p:nvSpPr>
          <p:cNvPr id="9" name="Flecha abajo 8"/>
          <p:cNvSpPr/>
          <p:nvPr/>
        </p:nvSpPr>
        <p:spPr>
          <a:xfrm>
            <a:off x="2298878" y="1553164"/>
            <a:ext cx="1043189" cy="643944"/>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lecha abajo 10"/>
          <p:cNvSpPr/>
          <p:nvPr/>
        </p:nvSpPr>
        <p:spPr>
          <a:xfrm>
            <a:off x="8248917" y="1553164"/>
            <a:ext cx="1043189" cy="643944"/>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p:cNvSpPr txBox="1"/>
          <p:nvPr/>
        </p:nvSpPr>
        <p:spPr>
          <a:xfrm>
            <a:off x="257578" y="2446986"/>
            <a:ext cx="5718219" cy="1477328"/>
          </a:xfrm>
          <a:prstGeom prst="rect">
            <a:avLst/>
          </a:prstGeom>
          <a:noFill/>
        </p:spPr>
        <p:txBody>
          <a:bodyPr wrap="square" rtlCol="0">
            <a:spAutoFit/>
          </a:bodyPr>
          <a:lstStyle/>
          <a:p>
            <a:r>
              <a:rPr lang="es-PE" dirty="0" smtClean="0"/>
              <a:t>Determina si un estado es un estado objetivo.</a:t>
            </a:r>
          </a:p>
          <a:p>
            <a:endParaRPr lang="es-PE" dirty="0" smtClean="0"/>
          </a:p>
          <a:p>
            <a:r>
              <a:rPr lang="es-PE" dirty="0" smtClean="0"/>
              <a:t>Por ejemplo, en el ajedrez, el objetivo es alcanzar un estado llamado «jaque mate», donde el rey del oponente es atacado y no tiene escapatoria.</a:t>
            </a:r>
            <a:endParaRPr lang="es-PE" dirty="0"/>
          </a:p>
        </p:txBody>
      </p:sp>
      <p:sp>
        <p:nvSpPr>
          <p:cNvPr id="13" name="CuadroTexto 12"/>
          <p:cNvSpPr txBox="1"/>
          <p:nvPr/>
        </p:nvSpPr>
        <p:spPr>
          <a:xfrm>
            <a:off x="6375042" y="2472744"/>
            <a:ext cx="5357612" cy="1231106"/>
          </a:xfrm>
          <a:prstGeom prst="rect">
            <a:avLst/>
          </a:prstGeom>
          <a:noFill/>
        </p:spPr>
        <p:txBody>
          <a:bodyPr wrap="square" rtlCol="0">
            <a:spAutoFit/>
          </a:bodyPr>
          <a:lstStyle/>
          <a:p>
            <a:r>
              <a:rPr lang="es-PE" dirty="0" smtClean="0"/>
              <a:t>Existe una función costo del camino que asigna un costo numérico a cada camino. El agente resolvente de problemas elige una función costo que refleje nuestra </a:t>
            </a:r>
            <a:r>
              <a:rPr lang="es-PE" sz="2000" b="1" dirty="0" smtClean="0">
                <a:solidFill>
                  <a:schemeClr val="bg1"/>
                </a:solidFill>
              </a:rPr>
              <a:t>medida de rendimiento*.</a:t>
            </a:r>
            <a:endParaRPr lang="es-PE" sz="2000" b="1" dirty="0">
              <a:solidFill>
                <a:schemeClr val="bg1"/>
              </a:solidFill>
            </a:endParaRPr>
          </a:p>
        </p:txBody>
      </p:sp>
      <p:pic>
        <p:nvPicPr>
          <p:cNvPr id="14" name="Imagen 13"/>
          <p:cNvPicPr>
            <a:picLocks noChangeAspect="1"/>
          </p:cNvPicPr>
          <p:nvPr/>
        </p:nvPicPr>
        <p:blipFill>
          <a:blip r:embed="rId2"/>
          <a:stretch>
            <a:fillRect/>
          </a:stretch>
        </p:blipFill>
        <p:spPr>
          <a:xfrm>
            <a:off x="1474872" y="4174192"/>
            <a:ext cx="2691200" cy="2130533"/>
          </a:xfrm>
          <a:prstGeom prst="rect">
            <a:avLst/>
          </a:prstGeom>
        </p:spPr>
      </p:pic>
      <p:sp>
        <p:nvSpPr>
          <p:cNvPr id="15" name="CuadroTexto 14"/>
          <p:cNvSpPr txBox="1"/>
          <p:nvPr/>
        </p:nvSpPr>
        <p:spPr>
          <a:xfrm>
            <a:off x="6375042" y="4174192"/>
            <a:ext cx="5241702" cy="646331"/>
          </a:xfrm>
          <a:prstGeom prst="rect">
            <a:avLst/>
          </a:prstGeom>
          <a:noFill/>
        </p:spPr>
        <p:txBody>
          <a:bodyPr wrap="square" rtlCol="0">
            <a:spAutoFit/>
          </a:bodyPr>
          <a:lstStyle/>
          <a:p>
            <a:r>
              <a:rPr lang="es-PE" dirty="0" smtClean="0"/>
              <a:t>*: Criterio objetivo para medir el éxito de la conducta de un agente .</a:t>
            </a:r>
            <a:endParaRPr lang="es-PE" dirty="0"/>
          </a:p>
        </p:txBody>
      </p:sp>
      <p:pic>
        <p:nvPicPr>
          <p:cNvPr id="16" name="Imagen 15"/>
          <p:cNvPicPr>
            <a:picLocks noChangeAspect="1"/>
          </p:cNvPicPr>
          <p:nvPr/>
        </p:nvPicPr>
        <p:blipFill>
          <a:blip r:embed="rId3"/>
          <a:stretch>
            <a:fillRect/>
          </a:stretch>
        </p:blipFill>
        <p:spPr>
          <a:xfrm>
            <a:off x="7957399" y="4644008"/>
            <a:ext cx="1626224" cy="1108789"/>
          </a:xfrm>
          <a:prstGeom prst="rect">
            <a:avLst/>
          </a:prstGeom>
        </p:spPr>
      </p:pic>
    </p:spTree>
    <p:extLst>
      <p:ext uri="{BB962C8B-B14F-4D97-AF65-F5344CB8AC3E}">
        <p14:creationId xmlns:p14="http://schemas.microsoft.com/office/powerpoint/2010/main" val="542479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35617" y="425003"/>
            <a:ext cx="8654603" cy="523220"/>
          </a:xfrm>
          <a:prstGeom prst="rect">
            <a:avLst/>
          </a:prstGeom>
          <a:noFill/>
        </p:spPr>
        <p:txBody>
          <a:bodyPr wrap="square" rtlCol="0">
            <a:spAutoFit/>
          </a:bodyPr>
          <a:lstStyle/>
          <a:p>
            <a:pPr algn="ctr"/>
            <a:r>
              <a:rPr lang="es-PE" sz="2800" b="1" dirty="0" smtClean="0"/>
              <a:t>TECNICA DE BUSQUEDA EN UN ESPACIO DE ESTADOS</a:t>
            </a:r>
            <a:endParaRPr lang="es-PE" sz="2800" b="1" dirty="0"/>
          </a:p>
        </p:txBody>
      </p:sp>
      <p:sp>
        <p:nvSpPr>
          <p:cNvPr id="3" name="CuadroTexto 2"/>
          <p:cNvSpPr txBox="1"/>
          <p:nvPr/>
        </p:nvSpPr>
        <p:spPr>
          <a:xfrm>
            <a:off x="1184856" y="1300766"/>
            <a:ext cx="8487178" cy="461665"/>
          </a:xfrm>
          <a:prstGeom prst="rect">
            <a:avLst/>
          </a:prstGeom>
          <a:noFill/>
        </p:spPr>
        <p:txBody>
          <a:bodyPr wrap="square" rtlCol="0">
            <a:spAutoFit/>
          </a:bodyPr>
          <a:lstStyle/>
          <a:p>
            <a:r>
              <a:rPr lang="es-PE" sz="2400" b="1" dirty="0" smtClean="0"/>
              <a:t>BUSQUEDA EN AMPLITUD</a:t>
            </a:r>
            <a:endParaRPr lang="es-PE" sz="2400" b="1" dirty="0"/>
          </a:p>
        </p:txBody>
      </p:sp>
      <p:sp>
        <p:nvSpPr>
          <p:cNvPr id="4" name="CuadroTexto 3"/>
          <p:cNvSpPr txBox="1"/>
          <p:nvPr/>
        </p:nvSpPr>
        <p:spPr>
          <a:xfrm>
            <a:off x="1184856" y="1970468"/>
            <a:ext cx="9581882" cy="1477328"/>
          </a:xfrm>
          <a:prstGeom prst="rect">
            <a:avLst/>
          </a:prstGeom>
          <a:noFill/>
        </p:spPr>
        <p:txBody>
          <a:bodyPr wrap="square" rtlCol="0">
            <a:spAutoFit/>
          </a:bodyPr>
          <a:lstStyle/>
          <a:p>
            <a:r>
              <a:rPr lang="es-PE" dirty="0"/>
              <a:t>E</a:t>
            </a:r>
            <a:r>
              <a:rPr lang="es-PE" dirty="0" smtClean="0"/>
              <a:t>s una estrategia sencilla en la que se expande primero el nodo raíz, a continuación se expanden todos los sucesores del nodo raíz, después sus sucesores, etc.</a:t>
            </a:r>
          </a:p>
          <a:p>
            <a:endParaRPr lang="es-PE" dirty="0" smtClean="0"/>
          </a:p>
          <a:p>
            <a:r>
              <a:rPr lang="es-PE" dirty="0" smtClean="0"/>
              <a:t>Una variante de búsqueda en amplitud es la de costo uniforme, que consiste en expandir todos los nodos por costos. Si el costo es igual a la profundidad se tiene la búsqueda en amplitud.</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414" y="3679824"/>
            <a:ext cx="4525471" cy="2925372"/>
          </a:xfrm>
          <a:prstGeom prst="rect">
            <a:avLst/>
          </a:prstGeom>
        </p:spPr>
      </p:pic>
    </p:spTree>
    <p:extLst>
      <p:ext uri="{BB962C8B-B14F-4D97-AF65-F5344CB8AC3E}">
        <p14:creationId xmlns:p14="http://schemas.microsoft.com/office/powerpoint/2010/main" val="1281447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68192" y="528034"/>
            <a:ext cx="9259909" cy="461665"/>
          </a:xfrm>
          <a:prstGeom prst="rect">
            <a:avLst/>
          </a:prstGeom>
          <a:noFill/>
        </p:spPr>
        <p:txBody>
          <a:bodyPr wrap="square" rtlCol="0">
            <a:spAutoFit/>
          </a:bodyPr>
          <a:lstStyle/>
          <a:p>
            <a:r>
              <a:rPr lang="es-PE" sz="2400" b="1" dirty="0" smtClean="0"/>
              <a:t>BUSQUEDA POR PROFUNDIDAD</a:t>
            </a:r>
            <a:endParaRPr lang="es-PE" sz="2400" b="1" dirty="0"/>
          </a:p>
        </p:txBody>
      </p:sp>
      <p:sp>
        <p:nvSpPr>
          <p:cNvPr id="3" name="CuadroTexto 2"/>
          <p:cNvSpPr txBox="1"/>
          <p:nvPr/>
        </p:nvSpPr>
        <p:spPr>
          <a:xfrm>
            <a:off x="1300766" y="1159099"/>
            <a:ext cx="9646276" cy="1477328"/>
          </a:xfrm>
          <a:prstGeom prst="rect">
            <a:avLst/>
          </a:prstGeom>
          <a:noFill/>
        </p:spPr>
        <p:txBody>
          <a:bodyPr wrap="square" rtlCol="0">
            <a:spAutoFit/>
          </a:bodyPr>
          <a:lstStyle/>
          <a:p>
            <a:r>
              <a:rPr lang="es-PE" dirty="0" smtClean="0"/>
              <a:t>La búsqueda primero en profundidad siempre expande el nodo más profundo en la frontera actual del árbol de búsqueda.</a:t>
            </a:r>
          </a:p>
          <a:p>
            <a:r>
              <a:rPr lang="es-PE" dirty="0" smtClean="0"/>
              <a:t>La búsqueda procede inmediatamente al nivel más profundo del árbol de búsqueda, donde los nodos no tienen ningún sucesor. Cuando esos nodos se expanden, son quitados de la frontera, así entonces la búsqueda «retrocede» al siguiente nodo más superficial que todavía tenga sucesores inexplorados</a:t>
            </a:r>
            <a:endParaRPr lang="es-PE"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5324" y="2636427"/>
            <a:ext cx="5340394" cy="4120209"/>
          </a:xfrm>
          <a:prstGeom prst="rect">
            <a:avLst/>
          </a:prstGeom>
        </p:spPr>
      </p:pic>
    </p:spTree>
    <p:extLst>
      <p:ext uri="{BB962C8B-B14F-4D97-AF65-F5344CB8AC3E}">
        <p14:creationId xmlns:p14="http://schemas.microsoft.com/office/powerpoint/2010/main" val="21059748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113</TotalTime>
  <Words>360</Words>
  <Application>Microsoft Office PowerPoint</Application>
  <PresentationFormat>Panorámica</PresentationFormat>
  <Paragraphs>34</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Trebuchet MS</vt:lpstr>
      <vt:lpstr>Tw Cen MT</vt:lpstr>
      <vt:lpstr>Circuito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dc:creator>
  <cp:lastModifiedBy>Emanuel</cp:lastModifiedBy>
  <cp:revision>10</cp:revision>
  <dcterms:created xsi:type="dcterms:W3CDTF">2018-03-25T16:46:30Z</dcterms:created>
  <dcterms:modified xsi:type="dcterms:W3CDTF">2018-03-26T15:52:19Z</dcterms:modified>
</cp:coreProperties>
</file>